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0" r:id="rId2"/>
    <p:sldId id="279" r:id="rId3"/>
    <p:sldId id="288" r:id="rId4"/>
    <p:sldId id="287" r:id="rId5"/>
    <p:sldId id="280" r:id="rId6"/>
    <p:sldId id="286" r:id="rId7"/>
    <p:sldId id="282" r:id="rId8"/>
    <p:sldId id="290" r:id="rId9"/>
    <p:sldId id="29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35F"/>
    <a:srgbClr val="63E7EA"/>
    <a:srgbClr val="557544"/>
    <a:srgbClr val="F6C160"/>
    <a:srgbClr val="F09E6D"/>
    <a:srgbClr val="8F7CA9"/>
    <a:srgbClr val="EE8CB7"/>
    <a:srgbClr val="BA32A1"/>
    <a:srgbClr val="579D9B"/>
    <a:srgbClr val="EB5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1926"/>
  </p:normalViewPr>
  <p:slideViewPr>
    <p:cSldViewPr snapToGrid="0" snapToObjects="1">
      <p:cViewPr varScale="1">
        <p:scale>
          <a:sx n="57" d="100"/>
          <a:sy n="57" d="100"/>
        </p:scale>
        <p:origin x="78" y="1620"/>
      </p:cViewPr>
      <p:guideLst/>
    </p:cSldViewPr>
  </p:slideViewPr>
  <p:outlineViewPr>
    <p:cViewPr>
      <p:scale>
        <a:sx n="45" d="100"/>
        <a:sy n="4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424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91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3419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41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442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70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056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349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260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2021-06-16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3E791E0-1E9E-554D-8993-95EB764D7FC2}"/>
              </a:ext>
            </a:extLst>
          </p:cNvPr>
          <p:cNvSpPr/>
          <p:nvPr/>
        </p:nvSpPr>
        <p:spPr>
          <a:xfrm>
            <a:off x="2331133" y="2267210"/>
            <a:ext cx="350728" cy="350728"/>
          </a:xfrm>
          <a:prstGeom prst="rect">
            <a:avLst/>
          </a:prstGeom>
          <a:solidFill>
            <a:srgbClr val="EB5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3521DA-D960-7A4B-B9FE-836642C73572}"/>
              </a:ext>
            </a:extLst>
          </p:cNvPr>
          <p:cNvSpPr/>
          <p:nvPr/>
        </p:nvSpPr>
        <p:spPr>
          <a:xfrm>
            <a:off x="2683949" y="2617938"/>
            <a:ext cx="350728" cy="350728"/>
          </a:xfrm>
          <a:prstGeom prst="rect">
            <a:avLst/>
          </a:prstGeom>
          <a:solidFill>
            <a:srgbClr val="F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9EBC7-D2FE-2343-944D-6BBD4F596216}"/>
              </a:ext>
            </a:extLst>
          </p:cNvPr>
          <p:cNvSpPr/>
          <p:nvPr/>
        </p:nvSpPr>
        <p:spPr>
          <a:xfrm>
            <a:off x="2508585" y="3319394"/>
            <a:ext cx="350728" cy="350728"/>
          </a:xfrm>
          <a:prstGeom prst="rect">
            <a:avLst/>
          </a:prstGeom>
          <a:solidFill>
            <a:srgbClr val="8F7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4D6C6D-FF22-5C40-9858-D397D3402D83}"/>
              </a:ext>
            </a:extLst>
          </p:cNvPr>
          <p:cNvSpPr/>
          <p:nvPr/>
        </p:nvSpPr>
        <p:spPr>
          <a:xfrm>
            <a:off x="2859313" y="3670122"/>
            <a:ext cx="350728" cy="350728"/>
          </a:xfrm>
          <a:prstGeom prst="rect">
            <a:avLst/>
          </a:prstGeom>
          <a:solidFill>
            <a:srgbClr val="EE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D8006E-FF80-7C48-87C9-9A49CE90F175}"/>
              </a:ext>
            </a:extLst>
          </p:cNvPr>
          <p:cNvSpPr/>
          <p:nvPr/>
        </p:nvSpPr>
        <p:spPr>
          <a:xfrm>
            <a:off x="2331133" y="2968666"/>
            <a:ext cx="350728" cy="350728"/>
          </a:xfrm>
          <a:prstGeom prst="rect">
            <a:avLst/>
          </a:prstGeom>
          <a:solidFill>
            <a:srgbClr val="57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5C1262-B370-2F44-9C11-A225CE7D28BE}"/>
              </a:ext>
            </a:extLst>
          </p:cNvPr>
          <p:cNvSpPr/>
          <p:nvPr/>
        </p:nvSpPr>
        <p:spPr>
          <a:xfrm>
            <a:off x="2683949" y="2968666"/>
            <a:ext cx="350728" cy="350728"/>
          </a:xfrm>
          <a:prstGeom prst="rect">
            <a:avLst/>
          </a:prstGeom>
          <a:solidFill>
            <a:srgbClr val="46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BEAF2-18AA-8543-8239-7563D30C3280}"/>
              </a:ext>
            </a:extLst>
          </p:cNvPr>
          <p:cNvSpPr txBox="1"/>
          <p:nvPr/>
        </p:nvSpPr>
        <p:spPr>
          <a:xfrm>
            <a:off x="3736133" y="2578878"/>
            <a:ext cx="5656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적외선 모듈을 이용한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E9295-B778-BA48-A649-F08EF95451A4}"/>
              </a:ext>
            </a:extLst>
          </p:cNvPr>
          <p:cNvSpPr txBox="1"/>
          <p:nvPr/>
        </p:nvSpPr>
        <p:spPr>
          <a:xfrm>
            <a:off x="3736133" y="3889422"/>
            <a:ext cx="5656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AR06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성은지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,AR13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이예주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30720-FA53-B44D-82C2-D2F24799EAA4}"/>
              </a:ext>
            </a:extLst>
          </p:cNvPr>
          <p:cNvSpPr txBox="1"/>
          <p:nvPr/>
        </p:nvSpPr>
        <p:spPr>
          <a:xfrm>
            <a:off x="3722431" y="2993825"/>
            <a:ext cx="577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침입자 감지 센서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6EBF73-263F-ED4B-BE5D-07064C6611D4}"/>
              </a:ext>
            </a:extLst>
          </p:cNvPr>
          <p:cNvSpPr/>
          <p:nvPr/>
        </p:nvSpPr>
        <p:spPr>
          <a:xfrm>
            <a:off x="2506497" y="4020227"/>
            <a:ext cx="350728" cy="350728"/>
          </a:xfrm>
          <a:prstGeom prst="rect">
            <a:avLst/>
          </a:prstGeom>
          <a:solidFill>
            <a:srgbClr val="BA3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19A53E-C7B3-1446-B8EF-6E7843DBB8BF}"/>
              </a:ext>
            </a:extLst>
          </p:cNvPr>
          <p:cNvSpPr/>
          <p:nvPr/>
        </p:nvSpPr>
        <p:spPr>
          <a:xfrm>
            <a:off x="3034677" y="2391962"/>
            <a:ext cx="350728" cy="350728"/>
          </a:xfrm>
          <a:prstGeom prst="rect">
            <a:avLst/>
          </a:prstGeom>
          <a:solidFill>
            <a:srgbClr val="F6C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25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0" y="141669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ECE0C-EEA9-964F-9FCB-2F8734A050E1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2395C-AC59-9946-B66C-7A07294B35B9}"/>
              </a:ext>
            </a:extLst>
          </p:cNvPr>
          <p:cNvSpPr txBox="1"/>
          <p:nvPr/>
        </p:nvSpPr>
        <p:spPr>
          <a:xfrm>
            <a:off x="3763623" y="1875772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역할 분담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64E76-71BA-AE4A-A1F4-DEDFEB7412E8}"/>
              </a:ext>
            </a:extLst>
          </p:cNvPr>
          <p:cNvSpPr txBox="1"/>
          <p:nvPr/>
        </p:nvSpPr>
        <p:spPr>
          <a:xfrm>
            <a:off x="7511104" y="1875772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AR06 </a:t>
            </a:r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성은지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62675-568A-E04A-B33C-E7CBC8A24989}"/>
              </a:ext>
            </a:extLst>
          </p:cNvPr>
          <p:cNvSpPr txBox="1"/>
          <p:nvPr/>
        </p:nvSpPr>
        <p:spPr>
          <a:xfrm>
            <a:off x="2704750" y="1629551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540C23-218A-E941-876A-6C993026F53D}"/>
              </a:ext>
            </a:extLst>
          </p:cNvPr>
          <p:cNvSpPr txBox="1"/>
          <p:nvPr/>
        </p:nvSpPr>
        <p:spPr>
          <a:xfrm>
            <a:off x="7511103" y="2099163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AR13</a:t>
            </a:r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이예주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EDCFE3-BC20-CC43-BAB8-E7A6ECB472F4}"/>
              </a:ext>
            </a:extLst>
          </p:cNvPr>
          <p:cNvSpPr txBox="1"/>
          <p:nvPr/>
        </p:nvSpPr>
        <p:spPr>
          <a:xfrm>
            <a:off x="3801722" y="2739072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주제를 선택한 이유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09F0A-F132-F846-9190-EA8D5EC68FBF}"/>
              </a:ext>
            </a:extLst>
          </p:cNvPr>
          <p:cNvSpPr txBox="1"/>
          <p:nvPr/>
        </p:nvSpPr>
        <p:spPr>
          <a:xfrm>
            <a:off x="7549203" y="2739072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침입자 감시 센서 주제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BAF253-2DC7-6340-821E-8FF115C6F9B2}"/>
              </a:ext>
            </a:extLst>
          </p:cNvPr>
          <p:cNvSpPr txBox="1"/>
          <p:nvPr/>
        </p:nvSpPr>
        <p:spPr>
          <a:xfrm>
            <a:off x="2742849" y="2492851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CDB9F-4B5B-6544-93D2-802DEA16ECF7}"/>
              </a:ext>
            </a:extLst>
          </p:cNvPr>
          <p:cNvSpPr txBox="1"/>
          <p:nvPr/>
        </p:nvSpPr>
        <p:spPr>
          <a:xfrm>
            <a:off x="7549202" y="2962463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적외선 감지 </a:t>
            </a:r>
            <a:r>
              <a:rPr kumimoji="1" lang="ko-KR" altLang="en-US" sz="1200" dirty="0" err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묘듈</a:t>
            </a:r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설명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90755-E474-C24C-B0AA-015B1297E167}"/>
              </a:ext>
            </a:extLst>
          </p:cNvPr>
          <p:cNvSpPr txBox="1"/>
          <p:nvPr/>
        </p:nvSpPr>
        <p:spPr>
          <a:xfrm>
            <a:off x="3801721" y="3577028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코드 설명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A9B7E-5914-D343-ADA6-6D4B6271E6FC}"/>
              </a:ext>
            </a:extLst>
          </p:cNvPr>
          <p:cNvSpPr txBox="1"/>
          <p:nvPr/>
        </p:nvSpPr>
        <p:spPr>
          <a:xfrm>
            <a:off x="2742848" y="3330807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1E80FF-1CE8-E944-9ADD-52C97DB2DA8F}"/>
              </a:ext>
            </a:extLst>
          </p:cNvPr>
          <p:cNvSpPr txBox="1"/>
          <p:nvPr/>
        </p:nvSpPr>
        <p:spPr>
          <a:xfrm>
            <a:off x="3801720" y="4448276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회로도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C10DD5-911D-3245-9FA3-575938AAA93C}"/>
              </a:ext>
            </a:extLst>
          </p:cNvPr>
          <p:cNvSpPr txBox="1"/>
          <p:nvPr/>
        </p:nvSpPr>
        <p:spPr>
          <a:xfrm>
            <a:off x="7549203" y="4575835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Fritzing</a:t>
            </a:r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를 이용한 회로도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A1F9E-8F90-944C-938A-F3B1A33434DC}"/>
              </a:ext>
            </a:extLst>
          </p:cNvPr>
          <p:cNvSpPr txBox="1"/>
          <p:nvPr/>
        </p:nvSpPr>
        <p:spPr>
          <a:xfrm>
            <a:off x="2704749" y="4202055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D92EC-703D-4DE1-9507-D84820706F9E}"/>
              </a:ext>
            </a:extLst>
          </p:cNvPr>
          <p:cNvSpPr txBox="1"/>
          <p:nvPr/>
        </p:nvSpPr>
        <p:spPr>
          <a:xfrm>
            <a:off x="2739485" y="5045320"/>
            <a:ext cx="1062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05</a:t>
            </a:r>
            <a:endParaRPr kumimoji="1" lang="ko-KR" altLang="en-US" sz="5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E30F4-6C06-417D-88FA-6A86682C2FAB}"/>
              </a:ext>
            </a:extLst>
          </p:cNvPr>
          <p:cNvSpPr txBox="1"/>
          <p:nvPr/>
        </p:nvSpPr>
        <p:spPr>
          <a:xfrm>
            <a:off x="3763623" y="5283232"/>
            <a:ext cx="3444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제작과정</a:t>
            </a:r>
            <a:endParaRPr kumimoji="1" lang="ko-KR" altLang="en-US" sz="2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74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역할 분담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역할 분담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6356CEF-DE25-704D-9243-0DDABAAED71E}"/>
              </a:ext>
            </a:extLst>
          </p:cNvPr>
          <p:cNvCxnSpPr>
            <a:cxnSpLocks/>
          </p:cNvCxnSpPr>
          <p:nvPr/>
        </p:nvCxnSpPr>
        <p:spPr>
          <a:xfrm>
            <a:off x="1591207" y="2277845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D943A7B-D252-CC4E-B06C-57FF027E554F}"/>
              </a:ext>
            </a:extLst>
          </p:cNvPr>
          <p:cNvSpPr/>
          <p:nvPr/>
        </p:nvSpPr>
        <p:spPr>
          <a:xfrm>
            <a:off x="2931969" y="224171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F6AE19D-BF3E-394E-B4BF-C4A3F5E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8" y="2220845"/>
            <a:ext cx="1245158" cy="12451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3C29F6-B777-FA49-8A9B-DBE12F15CB50}"/>
              </a:ext>
            </a:extLst>
          </p:cNvPr>
          <p:cNvSpPr txBox="1"/>
          <p:nvPr/>
        </p:nvSpPr>
        <p:spPr>
          <a:xfrm>
            <a:off x="3114928" y="2123304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성은지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BBD05E9-72C2-ED48-ADAF-253C3A0B0918}"/>
              </a:ext>
            </a:extLst>
          </p:cNvPr>
          <p:cNvSpPr/>
          <p:nvPr/>
        </p:nvSpPr>
        <p:spPr>
          <a:xfrm>
            <a:off x="2124491" y="2714984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A927912-8665-FB4B-844E-669D1F7FB6E0}"/>
              </a:ext>
            </a:extLst>
          </p:cNvPr>
          <p:cNvSpPr/>
          <p:nvPr/>
        </p:nvSpPr>
        <p:spPr>
          <a:xfrm>
            <a:off x="2124491" y="3053538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66CDA2-B8F8-D24A-99AF-1D523913313D}"/>
              </a:ext>
            </a:extLst>
          </p:cNvPr>
          <p:cNvSpPr txBox="1"/>
          <p:nvPr/>
        </p:nvSpPr>
        <p:spPr>
          <a:xfrm>
            <a:off x="2425169" y="2625049"/>
            <a:ext cx="313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아두이노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보드 조립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374DA7-6826-4F44-AC9E-97D1B7E4A2D9}"/>
              </a:ext>
            </a:extLst>
          </p:cNvPr>
          <p:cNvSpPr txBox="1"/>
          <p:nvPr/>
        </p:nvSpPr>
        <p:spPr>
          <a:xfrm>
            <a:off x="2425169" y="2967102"/>
            <a:ext cx="313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코드 분석 및 코드 제작  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3D87349B-608B-694C-805D-F87355AA65AE}"/>
              </a:ext>
            </a:extLst>
          </p:cNvPr>
          <p:cNvCxnSpPr>
            <a:cxnSpLocks/>
          </p:cNvCxnSpPr>
          <p:nvPr/>
        </p:nvCxnSpPr>
        <p:spPr>
          <a:xfrm>
            <a:off x="7213722" y="4201307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A1C33EA6-092F-164B-A8FF-0EC113C6F9F3}"/>
              </a:ext>
            </a:extLst>
          </p:cNvPr>
          <p:cNvSpPr/>
          <p:nvPr/>
        </p:nvSpPr>
        <p:spPr>
          <a:xfrm>
            <a:off x="8554484" y="4165177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BE33C9-5637-034A-BA4D-FA6DC731E31A}"/>
              </a:ext>
            </a:extLst>
          </p:cNvPr>
          <p:cNvSpPr txBox="1"/>
          <p:nvPr/>
        </p:nvSpPr>
        <p:spPr>
          <a:xfrm>
            <a:off x="8737443" y="4046766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이예주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28827E-7CB2-FC46-A57F-86D175221150}"/>
              </a:ext>
            </a:extLst>
          </p:cNvPr>
          <p:cNvSpPr/>
          <p:nvPr/>
        </p:nvSpPr>
        <p:spPr>
          <a:xfrm>
            <a:off x="7747006" y="4638446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B123F38-D63C-474E-A6BE-D08A2A90B098}"/>
              </a:ext>
            </a:extLst>
          </p:cNvPr>
          <p:cNvSpPr/>
          <p:nvPr/>
        </p:nvSpPr>
        <p:spPr>
          <a:xfrm>
            <a:off x="7747006" y="4977000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446294-3FE9-9241-9003-C24DC882568A}"/>
              </a:ext>
            </a:extLst>
          </p:cNvPr>
          <p:cNvSpPr txBox="1"/>
          <p:nvPr/>
        </p:nvSpPr>
        <p:spPr>
          <a:xfrm>
            <a:off x="8047684" y="4548511"/>
            <a:ext cx="313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코드 분석 및 코드 제작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3BDCF3-17C0-DB48-8C3D-16DE9A5E0D4F}"/>
              </a:ext>
            </a:extLst>
          </p:cNvPr>
          <p:cNvSpPr txBox="1"/>
          <p:nvPr/>
        </p:nvSpPr>
        <p:spPr>
          <a:xfrm>
            <a:off x="8047684" y="4890564"/>
            <a:ext cx="313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아두이노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보드조립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63DC2-59C3-084A-BF74-3E358519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46" y="4146900"/>
            <a:ext cx="1090168" cy="1090168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9E9AE893-8562-458B-8AE3-7746ACE10E7A}"/>
              </a:ext>
            </a:extLst>
          </p:cNvPr>
          <p:cNvSpPr/>
          <p:nvPr/>
        </p:nvSpPr>
        <p:spPr>
          <a:xfrm>
            <a:off x="7747006" y="5315554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2638EC-2A30-4BFE-A18A-37099DFC7FBE}"/>
              </a:ext>
            </a:extLst>
          </p:cNvPr>
          <p:cNvSpPr txBox="1"/>
          <p:nvPr/>
        </p:nvSpPr>
        <p:spPr>
          <a:xfrm>
            <a:off x="8047684" y="5192460"/>
            <a:ext cx="2378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ppt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제작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B102906-AC21-4157-9C80-6872823D969C}"/>
              </a:ext>
            </a:extLst>
          </p:cNvPr>
          <p:cNvSpPr/>
          <p:nvPr/>
        </p:nvSpPr>
        <p:spPr>
          <a:xfrm>
            <a:off x="2124491" y="3392092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D418C-7FC6-4607-89E0-B8D4FFB87E32}"/>
              </a:ext>
            </a:extLst>
          </p:cNvPr>
          <p:cNvSpPr txBox="1"/>
          <p:nvPr/>
        </p:nvSpPr>
        <p:spPr>
          <a:xfrm>
            <a:off x="2425169" y="3338493"/>
            <a:ext cx="218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ppt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자료조사</a:t>
            </a:r>
          </a:p>
        </p:txBody>
      </p:sp>
    </p:spTree>
    <p:extLst>
      <p:ext uri="{BB962C8B-B14F-4D97-AF65-F5344CB8AC3E}">
        <p14:creationId xmlns:p14="http://schemas.microsoft.com/office/powerpoint/2010/main" val="88633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주제를 선택한 이유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적외선 감지 센서 설명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E7E6C8-E788-5B4D-8C2B-CD302BD8E913}"/>
              </a:ext>
            </a:extLst>
          </p:cNvPr>
          <p:cNvSpPr/>
          <p:nvPr/>
        </p:nvSpPr>
        <p:spPr>
          <a:xfrm>
            <a:off x="981682" y="1847829"/>
            <a:ext cx="4189073" cy="4090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rgbClr val="63E7E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22DA248-3F6D-5647-911E-5833B6183EF4}"/>
              </a:ext>
            </a:extLst>
          </p:cNvPr>
          <p:cNvCxnSpPr>
            <a:cxnSpLocks/>
          </p:cNvCxnSpPr>
          <p:nvPr/>
        </p:nvCxnSpPr>
        <p:spPr>
          <a:xfrm>
            <a:off x="5242404" y="2074583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AE1AC0-07A4-3942-9E99-3968D3C7F981}"/>
              </a:ext>
            </a:extLst>
          </p:cNvPr>
          <p:cNvSpPr txBox="1"/>
          <p:nvPr/>
        </p:nvSpPr>
        <p:spPr>
          <a:xfrm>
            <a:off x="6766125" y="1920042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적외선 감지센서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F4ABBF-A3D2-C24E-BF2B-8E1117075FD2}"/>
              </a:ext>
            </a:extLst>
          </p:cNvPr>
          <p:cNvSpPr/>
          <p:nvPr/>
        </p:nvSpPr>
        <p:spPr>
          <a:xfrm>
            <a:off x="5775688" y="2638401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A2CC1-991C-644A-A863-2CEA01F8B1D1}"/>
              </a:ext>
            </a:extLst>
          </p:cNvPr>
          <p:cNvSpPr txBox="1"/>
          <p:nvPr/>
        </p:nvSpPr>
        <p:spPr>
          <a:xfrm>
            <a:off x="6076366" y="2535438"/>
            <a:ext cx="3897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방출된 적외선이 물체에 부딪혀 반사되어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포토트랜지스터가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이를 받아드려 장애물을 감지하는 원리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7AA5BCF-2F95-BB46-8134-88D474F5377F}"/>
              </a:ext>
            </a:extLst>
          </p:cNvPr>
          <p:cNvSpPr/>
          <p:nvPr/>
        </p:nvSpPr>
        <p:spPr>
          <a:xfrm>
            <a:off x="6577482" y="2032784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76C605-9DDE-4A49-A0CE-91574080B4F9}"/>
              </a:ext>
            </a:extLst>
          </p:cNvPr>
          <p:cNvSpPr txBox="1"/>
          <p:nvPr/>
        </p:nvSpPr>
        <p:spPr>
          <a:xfrm>
            <a:off x="1669211" y="3599721"/>
            <a:ext cx="280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ureunJeonnam" panose="020B0503000000000000" pitchFamily="34" charset="-127"/>
                <a:ea typeface="PureunJeonnam" panose="020B0503000000000000" pitchFamily="34" charset="-127"/>
              </a:rPr>
              <a:t>그래프 혹은 그림을</a:t>
            </a:r>
            <a:endParaRPr lang="en-US" altLang="ko-KR" dirty="0"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pPr algn="ctr"/>
            <a:r>
              <a:rPr lang="ko-KR" altLang="en-US" dirty="0">
                <a:latin typeface="PureunJeonnam" panose="020B0503000000000000" pitchFamily="34" charset="-127"/>
                <a:ea typeface="PureunJeonnam" panose="020B0503000000000000" pitchFamily="34" charset="-127"/>
              </a:rPr>
              <a:t>넣어주세요</a:t>
            </a:r>
            <a:r>
              <a:rPr lang="en-US" altLang="ko-KR" dirty="0">
                <a:latin typeface="PureunJeonnam" panose="020B0503000000000000" pitchFamily="34" charset="-127"/>
                <a:ea typeface="PureunJeonnam" panose="020B0503000000000000" pitchFamily="34" charset="-127"/>
              </a:rPr>
              <a:t>.</a:t>
            </a:r>
            <a:endParaRPr lang="ko-KR" altLang="en-US" dirty="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1E46B911-EFCE-5145-8D4A-F2C17F89FFAF}"/>
              </a:ext>
            </a:extLst>
          </p:cNvPr>
          <p:cNvCxnSpPr>
            <a:cxnSpLocks/>
          </p:cNvCxnSpPr>
          <p:nvPr/>
        </p:nvCxnSpPr>
        <p:spPr>
          <a:xfrm>
            <a:off x="5242404" y="4291784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244BCD-9403-394B-8BA2-5DD01967DD00}"/>
              </a:ext>
            </a:extLst>
          </p:cNvPr>
          <p:cNvSpPr txBox="1"/>
          <p:nvPr/>
        </p:nvSpPr>
        <p:spPr>
          <a:xfrm>
            <a:off x="6766125" y="4137243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주제를 선택한 이유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BE0A8A7-3A92-0541-8CE2-AF779C857965}"/>
              </a:ext>
            </a:extLst>
          </p:cNvPr>
          <p:cNvSpPr/>
          <p:nvPr/>
        </p:nvSpPr>
        <p:spPr>
          <a:xfrm>
            <a:off x="5775688" y="4728923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376DD28-C752-C64E-B59F-834631F00745}"/>
              </a:ext>
            </a:extLst>
          </p:cNvPr>
          <p:cNvSpPr/>
          <p:nvPr/>
        </p:nvSpPr>
        <p:spPr>
          <a:xfrm>
            <a:off x="5775688" y="5299594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682BEB-0D00-7342-A105-6B3AF1FB59E0}"/>
              </a:ext>
            </a:extLst>
          </p:cNvPr>
          <p:cNvSpPr txBox="1"/>
          <p:nvPr/>
        </p:nvSpPr>
        <p:spPr>
          <a:xfrm>
            <a:off x="6076366" y="4638988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적외선 감지센서를 배움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2647D8-9B5D-E84C-816E-184FD722FE10}"/>
              </a:ext>
            </a:extLst>
          </p:cNvPr>
          <p:cNvSpPr/>
          <p:nvPr/>
        </p:nvSpPr>
        <p:spPr>
          <a:xfrm>
            <a:off x="6577482" y="424998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545522-229B-C241-88EC-7A51F4D33296}"/>
              </a:ext>
            </a:extLst>
          </p:cNvPr>
          <p:cNvSpPr txBox="1"/>
          <p:nvPr/>
        </p:nvSpPr>
        <p:spPr>
          <a:xfrm>
            <a:off x="6070610" y="5203319"/>
            <a:ext cx="3897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적외선 감지센서를 이용하여  침입자 감지센서를 만들면 좋겠다고 생각함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028" name="Picture 4" descr="아두이노 적외선">
            <a:extLst>
              <a:ext uri="{FF2B5EF4-FFF2-40B4-BE49-F238E27FC236}">
                <a16:creationId xmlns:a16="http://schemas.microsoft.com/office/drawing/2014/main" id="{C2B568D5-819C-410A-8686-65341DAF4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59" y="1952494"/>
            <a:ext cx="3777466" cy="37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394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주제를 선택한 이유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침입자 감지 센서 설명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E7E6C8-E788-5B4D-8C2B-CD302BD8E913}"/>
              </a:ext>
            </a:extLst>
          </p:cNvPr>
          <p:cNvSpPr/>
          <p:nvPr/>
        </p:nvSpPr>
        <p:spPr>
          <a:xfrm>
            <a:off x="981682" y="1847829"/>
            <a:ext cx="4189073" cy="4090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rgbClr val="63E7E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22DA248-3F6D-5647-911E-5833B6183EF4}"/>
              </a:ext>
            </a:extLst>
          </p:cNvPr>
          <p:cNvCxnSpPr>
            <a:cxnSpLocks/>
          </p:cNvCxnSpPr>
          <p:nvPr/>
        </p:nvCxnSpPr>
        <p:spPr>
          <a:xfrm>
            <a:off x="5242404" y="2074583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AE1AC0-07A4-3942-9E99-3968D3C7F981}"/>
              </a:ext>
            </a:extLst>
          </p:cNvPr>
          <p:cNvSpPr txBox="1"/>
          <p:nvPr/>
        </p:nvSpPr>
        <p:spPr>
          <a:xfrm>
            <a:off x="6766125" y="1920042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침입자 감지 센서 역할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F4ABBF-A3D2-C24E-BF2B-8E1117075FD2}"/>
              </a:ext>
            </a:extLst>
          </p:cNvPr>
          <p:cNvSpPr/>
          <p:nvPr/>
        </p:nvSpPr>
        <p:spPr>
          <a:xfrm>
            <a:off x="5775688" y="2511722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E1A79D1-83BE-1F42-8100-FC156FAC6662}"/>
              </a:ext>
            </a:extLst>
          </p:cNvPr>
          <p:cNvSpPr/>
          <p:nvPr/>
        </p:nvSpPr>
        <p:spPr>
          <a:xfrm>
            <a:off x="5775688" y="2850276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A2CC1-991C-644A-A863-2CEA01F8B1D1}"/>
              </a:ext>
            </a:extLst>
          </p:cNvPr>
          <p:cNvSpPr txBox="1"/>
          <p:nvPr/>
        </p:nvSpPr>
        <p:spPr>
          <a:xfrm>
            <a:off x="6076366" y="2421787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적외선 모듈을 이용한 침입자 감지 센서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7AA5BCF-2F95-BB46-8134-88D474F5377F}"/>
              </a:ext>
            </a:extLst>
          </p:cNvPr>
          <p:cNvSpPr/>
          <p:nvPr/>
        </p:nvSpPr>
        <p:spPr>
          <a:xfrm>
            <a:off x="6577482" y="2032784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76C605-9DDE-4A49-A0CE-91574080B4F9}"/>
              </a:ext>
            </a:extLst>
          </p:cNvPr>
          <p:cNvSpPr txBox="1"/>
          <p:nvPr/>
        </p:nvSpPr>
        <p:spPr>
          <a:xfrm>
            <a:off x="1669211" y="3599721"/>
            <a:ext cx="280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ureunJeonnam" panose="020B0503000000000000" pitchFamily="34" charset="-127"/>
                <a:ea typeface="PureunJeonnam" panose="020B0503000000000000" pitchFamily="34" charset="-127"/>
              </a:rPr>
              <a:t>그래프 혹은 그림을</a:t>
            </a:r>
            <a:endParaRPr lang="en-US" altLang="ko-KR" dirty="0"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pPr algn="ctr"/>
            <a:r>
              <a:rPr lang="ko-KR" altLang="en-US" dirty="0">
                <a:latin typeface="PureunJeonnam" panose="020B0503000000000000" pitchFamily="34" charset="-127"/>
                <a:ea typeface="PureunJeonnam" panose="020B0503000000000000" pitchFamily="34" charset="-127"/>
              </a:rPr>
              <a:t>넣어주세요</a:t>
            </a:r>
            <a:r>
              <a:rPr lang="en-US" altLang="ko-KR" dirty="0">
                <a:latin typeface="PureunJeonnam" panose="020B0503000000000000" pitchFamily="34" charset="-127"/>
                <a:ea typeface="PureunJeonnam" panose="020B0503000000000000" pitchFamily="34" charset="-127"/>
              </a:rPr>
              <a:t>.</a:t>
            </a:r>
            <a:endParaRPr lang="ko-KR" altLang="en-US" dirty="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7B4B52-E331-C240-87FE-6D652EFAA2F2}"/>
              </a:ext>
            </a:extLst>
          </p:cNvPr>
          <p:cNvSpPr txBox="1"/>
          <p:nvPr/>
        </p:nvSpPr>
        <p:spPr>
          <a:xfrm>
            <a:off x="6076366" y="2770943"/>
            <a:ext cx="4095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침입자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감지시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부저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동작함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427A0F6-11A5-1441-99E2-008E1175320C}"/>
              </a:ext>
            </a:extLst>
          </p:cNvPr>
          <p:cNvSpPr/>
          <p:nvPr/>
        </p:nvSpPr>
        <p:spPr>
          <a:xfrm>
            <a:off x="5775688" y="3242650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39A9F9-C8AE-7943-8D4F-90C73CBF5478}"/>
              </a:ext>
            </a:extLst>
          </p:cNvPr>
          <p:cNvSpPr txBox="1"/>
          <p:nvPr/>
        </p:nvSpPr>
        <p:spPr>
          <a:xfrm>
            <a:off x="6076365" y="3163317"/>
            <a:ext cx="4095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침입자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감지시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LCD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모듈에 문구 출력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BE0A8A7-3A92-0541-8CE2-AF779C857965}"/>
              </a:ext>
            </a:extLst>
          </p:cNvPr>
          <p:cNvSpPr/>
          <p:nvPr/>
        </p:nvSpPr>
        <p:spPr>
          <a:xfrm>
            <a:off x="5790971" y="3676658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682BEB-0D00-7342-A105-6B3AF1FB59E0}"/>
              </a:ext>
            </a:extLst>
          </p:cNvPr>
          <p:cNvSpPr txBox="1"/>
          <p:nvPr/>
        </p:nvSpPr>
        <p:spPr>
          <a:xfrm>
            <a:off x="6099728" y="3571766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침입자 </a:t>
            </a:r>
            <a:r>
              <a:rPr kumimoji="1" lang="ko-KR" altLang="en-US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감지시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LED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작동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708BB9-AB2C-4163-AA5E-E48DABD8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29" y="1790054"/>
            <a:ext cx="4204780" cy="416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5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회로도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07AF48-E752-7D48-AF63-6F78D0FB10EB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C9B4C-3A04-5243-A55F-DA3318DD2275}"/>
              </a:ext>
            </a:extLst>
          </p:cNvPr>
          <p:cNvSpPr txBox="1"/>
          <p:nvPr/>
        </p:nvSpPr>
        <p:spPr>
          <a:xfrm>
            <a:off x="1005572" y="1800328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Fritzing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를 이용한 회로도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7D1363D-2D4F-DF49-99F1-A4184EF818A0}"/>
              </a:ext>
            </a:extLst>
          </p:cNvPr>
          <p:cNvSpPr/>
          <p:nvPr/>
        </p:nvSpPr>
        <p:spPr>
          <a:xfrm>
            <a:off x="900526" y="2252091"/>
            <a:ext cx="5796836" cy="3528601"/>
          </a:xfrm>
          <a:prstGeom prst="roundRect">
            <a:avLst>
              <a:gd name="adj" fmla="val 85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439492-5DD8-0345-8B29-0AA2978184AA}"/>
              </a:ext>
            </a:extLst>
          </p:cNvPr>
          <p:cNvSpPr txBox="1"/>
          <p:nvPr/>
        </p:nvSpPr>
        <p:spPr>
          <a:xfrm>
            <a:off x="2341878" y="3670986"/>
            <a:ext cx="26694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오른쪽에 설명할</a:t>
            </a:r>
            <a:endParaRPr kumimoji="1"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그래프와 사진에 대한</a:t>
            </a:r>
            <a:endParaRPr kumimoji="1"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설명을 넣어 주세요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kumimoji="1" lang="ko-KR" altLang="en-US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5CDAA40-FFC2-284C-8F71-D1F99BA8A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189" y="4856637"/>
            <a:ext cx="645112" cy="6451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9A6B10-D0A5-4547-8455-74773412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014" y="4881105"/>
            <a:ext cx="571237" cy="5712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49AC13-91D8-F446-8C54-CE59E2C7C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413" y="4881620"/>
            <a:ext cx="570722" cy="57072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F4F3293-F5C2-514C-8B0E-EB2E73907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4797" y="4905573"/>
            <a:ext cx="564812" cy="564812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6D11B3E-5C00-8142-96E2-79FD2FDAA1D2}"/>
              </a:ext>
            </a:extLst>
          </p:cNvPr>
          <p:cNvSpPr/>
          <p:nvPr/>
        </p:nvSpPr>
        <p:spPr>
          <a:xfrm>
            <a:off x="7768077" y="3492384"/>
            <a:ext cx="325319" cy="1073645"/>
          </a:xfrm>
          <a:prstGeom prst="round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5B53A661-3AAA-DC4F-B7B1-E22186E8408E}"/>
              </a:ext>
            </a:extLst>
          </p:cNvPr>
          <p:cNvSpPr/>
          <p:nvPr/>
        </p:nvSpPr>
        <p:spPr>
          <a:xfrm>
            <a:off x="8773972" y="3032070"/>
            <a:ext cx="325319" cy="1533960"/>
          </a:xfrm>
          <a:prstGeom prst="round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2F76B4B-272F-3E4F-8EA2-5D0F99C75163}"/>
              </a:ext>
            </a:extLst>
          </p:cNvPr>
          <p:cNvSpPr/>
          <p:nvPr/>
        </p:nvSpPr>
        <p:spPr>
          <a:xfrm>
            <a:off x="9694543" y="3767938"/>
            <a:ext cx="325319" cy="798091"/>
          </a:xfrm>
          <a:prstGeom prst="round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6E4DEF3-295E-6349-AB7D-202F84F94884}"/>
              </a:ext>
            </a:extLst>
          </p:cNvPr>
          <p:cNvSpPr/>
          <p:nvPr/>
        </p:nvSpPr>
        <p:spPr>
          <a:xfrm>
            <a:off x="10615114" y="2532685"/>
            <a:ext cx="325319" cy="2069598"/>
          </a:xfrm>
          <a:prstGeom prst="round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BBDFD7A4-FC2C-944C-88C2-E3E616C5D8AC}"/>
              </a:ext>
            </a:extLst>
          </p:cNvPr>
          <p:cNvCxnSpPr>
            <a:cxnSpLocks/>
          </p:cNvCxnSpPr>
          <p:nvPr/>
        </p:nvCxnSpPr>
        <p:spPr>
          <a:xfrm>
            <a:off x="0" y="1994007"/>
            <a:ext cx="919445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B1A3FFFF-CB66-2F43-876C-529810CC5FAE}"/>
              </a:ext>
            </a:extLst>
          </p:cNvPr>
          <p:cNvSpPr/>
          <p:nvPr/>
        </p:nvSpPr>
        <p:spPr>
          <a:xfrm>
            <a:off x="927299" y="1952208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8BD750-C1B7-47A0-A585-F742ADAF9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112" y="2246311"/>
            <a:ext cx="4933526" cy="35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5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코드설명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코드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EF1586-61E2-A547-8987-F6AF92B10FB4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B0385-C9BA-F442-9A29-19AA842916B7}"/>
              </a:ext>
            </a:extLst>
          </p:cNvPr>
          <p:cNvSpPr txBox="1"/>
          <p:nvPr/>
        </p:nvSpPr>
        <p:spPr>
          <a:xfrm>
            <a:off x="1569682" y="4813692"/>
            <a:ext cx="230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침입자 경보 시스템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2C5853-6730-794A-966A-270F32916747}"/>
              </a:ext>
            </a:extLst>
          </p:cNvPr>
          <p:cNvSpPr txBox="1"/>
          <p:nvPr/>
        </p:nvSpPr>
        <p:spPr>
          <a:xfrm>
            <a:off x="1246278" y="5253436"/>
            <a:ext cx="288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코드 전문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760AD4-C1E2-E442-BAB8-CB9F2AD2DFD6}"/>
              </a:ext>
            </a:extLst>
          </p:cNvPr>
          <p:cNvSpPr/>
          <p:nvPr/>
        </p:nvSpPr>
        <p:spPr>
          <a:xfrm>
            <a:off x="2604876" y="459071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816E2-54AE-7D45-95EF-74DCCFD62356}"/>
              </a:ext>
            </a:extLst>
          </p:cNvPr>
          <p:cNvSpPr txBox="1"/>
          <p:nvPr/>
        </p:nvSpPr>
        <p:spPr>
          <a:xfrm>
            <a:off x="1246278" y="5556802"/>
            <a:ext cx="288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While </a:t>
            </a:r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문을 사용하며 무한반복 </a:t>
            </a:r>
            <a:r>
              <a:rPr kumimoji="1" lang="ko-KR" altLang="en-US" sz="11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루프문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5A526E-1369-A745-9EB6-8BFC0F5FA533}"/>
              </a:ext>
            </a:extLst>
          </p:cNvPr>
          <p:cNvSpPr txBox="1"/>
          <p:nvPr/>
        </p:nvSpPr>
        <p:spPr>
          <a:xfrm>
            <a:off x="4944766" y="4813692"/>
            <a:ext cx="230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      </a:t>
            </a:r>
            <a:r>
              <a:rPr lang="ko-KR" altLang="en-US" sz="1600" dirty="0" err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부저</a:t>
            </a:r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동작</a:t>
            </a:r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B22413-7D4C-CD46-8180-CA930B2E9053}"/>
              </a:ext>
            </a:extLst>
          </p:cNvPr>
          <p:cNvSpPr txBox="1"/>
          <p:nvPr/>
        </p:nvSpPr>
        <p:spPr>
          <a:xfrm>
            <a:off x="4632250" y="5231665"/>
            <a:ext cx="288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If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문을 이용한 적외선 센서 탐지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765EBD9-7FED-4644-AB85-89123CACB6D1}"/>
              </a:ext>
            </a:extLst>
          </p:cNvPr>
          <p:cNvSpPr/>
          <p:nvPr/>
        </p:nvSpPr>
        <p:spPr>
          <a:xfrm>
            <a:off x="5979960" y="459071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D18C11-6FED-0943-8F27-FBBC8EBB2EC0}"/>
              </a:ext>
            </a:extLst>
          </p:cNvPr>
          <p:cNvSpPr txBox="1"/>
          <p:nvPr/>
        </p:nvSpPr>
        <p:spPr>
          <a:xfrm>
            <a:off x="4632250" y="5535031"/>
            <a:ext cx="288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1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</a:t>
            </a:r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값 </a:t>
            </a:r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</a:t>
            </a:r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과 </a:t>
            </a:r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 </a:t>
            </a:r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반복으로 </a:t>
            </a:r>
            <a:r>
              <a:rPr kumimoji="1" lang="ko-KR" altLang="en-US" sz="11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부저</a:t>
            </a:r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동작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3BB66F-1542-3843-AEF2-5CAD6B2ED8F1}"/>
              </a:ext>
            </a:extLst>
          </p:cNvPr>
          <p:cNvSpPr txBox="1"/>
          <p:nvPr/>
        </p:nvSpPr>
        <p:spPr>
          <a:xfrm>
            <a:off x="8448247" y="4813692"/>
            <a:ext cx="230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 </a:t>
            </a:r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경보시스템 종료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FC0D75-AE59-4247-9A2F-E42E0CB6D05B}"/>
              </a:ext>
            </a:extLst>
          </p:cNvPr>
          <p:cNvSpPr txBox="1"/>
          <p:nvPr/>
        </p:nvSpPr>
        <p:spPr>
          <a:xfrm>
            <a:off x="8146615" y="5253436"/>
            <a:ext cx="288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CapsOFF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읽는다면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break 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통해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FACEDE0-16FF-E041-8492-2D314EEC5CC8}"/>
              </a:ext>
            </a:extLst>
          </p:cNvPr>
          <p:cNvSpPr/>
          <p:nvPr/>
        </p:nvSpPr>
        <p:spPr>
          <a:xfrm>
            <a:off x="9483441" y="459071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C4623A-5D4C-A44F-8EF6-121C9375B104}"/>
              </a:ext>
            </a:extLst>
          </p:cNvPr>
          <p:cNvSpPr txBox="1"/>
          <p:nvPr/>
        </p:nvSpPr>
        <p:spPr>
          <a:xfrm>
            <a:off x="8146615" y="5556802"/>
            <a:ext cx="288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무한 반복 탈출 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BB783-C7EF-4025-BAD0-779989BC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039" y="1897627"/>
            <a:ext cx="2540000" cy="25909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260592-A02D-4FE3-9722-1AFF0BA70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1959392"/>
            <a:ext cx="2540000" cy="25399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BE3625B-4EA3-4A41-A919-5E3534461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613" y="1871030"/>
            <a:ext cx="2575735" cy="25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2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05.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제작과정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EF1586-61E2-A547-8987-F6AF92B10FB4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B0385-C9BA-F442-9A29-19AA842916B7}"/>
              </a:ext>
            </a:extLst>
          </p:cNvPr>
          <p:cNvSpPr txBox="1"/>
          <p:nvPr/>
        </p:nvSpPr>
        <p:spPr>
          <a:xfrm>
            <a:off x="1569682" y="4813692"/>
            <a:ext cx="230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      제작과정 </a:t>
            </a:r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2760AD4-C1E2-E442-BAB8-CB9F2AD2DFD6}"/>
              </a:ext>
            </a:extLst>
          </p:cNvPr>
          <p:cNvSpPr/>
          <p:nvPr/>
        </p:nvSpPr>
        <p:spPr>
          <a:xfrm>
            <a:off x="2604876" y="459071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5A526E-1369-A745-9EB6-8BFC0F5FA533}"/>
              </a:ext>
            </a:extLst>
          </p:cNvPr>
          <p:cNvSpPr txBox="1"/>
          <p:nvPr/>
        </p:nvSpPr>
        <p:spPr>
          <a:xfrm>
            <a:off x="4944766" y="4813692"/>
            <a:ext cx="230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      제작과정 </a:t>
            </a:r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765EBD9-7FED-4644-AB85-89123CACB6D1}"/>
              </a:ext>
            </a:extLst>
          </p:cNvPr>
          <p:cNvSpPr/>
          <p:nvPr/>
        </p:nvSpPr>
        <p:spPr>
          <a:xfrm>
            <a:off x="5979960" y="459071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3BB66F-1542-3843-AEF2-5CAD6B2ED8F1}"/>
              </a:ext>
            </a:extLst>
          </p:cNvPr>
          <p:cNvSpPr txBox="1"/>
          <p:nvPr/>
        </p:nvSpPr>
        <p:spPr>
          <a:xfrm>
            <a:off x="8448247" y="4813692"/>
            <a:ext cx="230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     제작과정 </a:t>
            </a:r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3</a:t>
            </a:r>
            <a:endParaRPr lang="ko-KR" altLang="en-US" sz="16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FACEDE0-16FF-E041-8492-2D314EEC5CC8}"/>
              </a:ext>
            </a:extLst>
          </p:cNvPr>
          <p:cNvSpPr/>
          <p:nvPr/>
        </p:nvSpPr>
        <p:spPr>
          <a:xfrm>
            <a:off x="9483441" y="459071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EC75D-276B-4C4B-8D85-630C364D4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24639" y="1596116"/>
            <a:ext cx="2160472" cy="28806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CBED87-5A27-4C0E-AC14-E47610C4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820" y="2029368"/>
            <a:ext cx="2793648" cy="2097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F96255-B576-4CED-B50F-21DA1A7E2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098" y="1956194"/>
            <a:ext cx="2329181" cy="22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3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EF1586-61E2-A547-8987-F6AF92B10FB4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9B81B-B615-43E6-BD72-9BC4A2B85C00}"/>
              </a:ext>
            </a:extLst>
          </p:cNvPr>
          <p:cNvSpPr txBox="1"/>
          <p:nvPr/>
        </p:nvSpPr>
        <p:spPr>
          <a:xfrm>
            <a:off x="3904734" y="2774088"/>
            <a:ext cx="52557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6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감사합니다</a:t>
            </a:r>
            <a:endParaRPr kumimoji="1" lang="ko-KR" altLang="en-US" sz="66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045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2490</TotalTime>
  <Words>233</Words>
  <Application>Microsoft Office PowerPoint</Application>
  <PresentationFormat>와이드스크린</PresentationFormat>
  <Paragraphs>77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Nanum Gothic</vt:lpstr>
      <vt:lpstr>PureunJeonnam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이예주</cp:lastModifiedBy>
  <cp:revision>76</cp:revision>
  <dcterms:created xsi:type="dcterms:W3CDTF">2018-10-06T07:20:02Z</dcterms:created>
  <dcterms:modified xsi:type="dcterms:W3CDTF">2021-06-16T05:19:35Z</dcterms:modified>
</cp:coreProperties>
</file>